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sldIdLst>
    <p:sldId id="262" r:id="rId5"/>
    <p:sldId id="257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33" d="100"/>
          <a:sy n="33" d="100"/>
        </p:scale>
        <p:origin x="1948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C9F0-C390-45F1-9560-D5BA2B606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92586-D63F-4067-B667-F45C2C954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BDDF-FBD0-4BE7-9C0F-1F612432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5F3EF-5DF0-4E3C-97E9-39209D8A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BCC91-0A1D-49B6-8DE3-913750F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5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6370D-282C-4DDF-8071-A0615F608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3EAF9-BA10-49B6-9711-8A25DFF04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D16A8-D4FA-4B37-B441-76361DC7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CA477-F408-4F75-A648-BE3BA0140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3916F-3850-4E28-83E0-1CB6868C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04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FA18AA-25F6-4AAA-8F9C-324363CAB7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6140E1-31A4-4A8B-A4FF-9EEA60BB4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C5567-F299-47C1-BC37-C096B525D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425AA-112F-4C91-8B57-98D15A35E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CFAF1-8364-45B8-9E24-353E7373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50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9A112-28F4-41FA-B550-4153E4EBE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39531-9691-4170-8389-E8E8CB9F2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2D452-4D91-4D14-8C1F-0A26A1A5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4E81F-E996-4E16-BBBC-CE7FD8EEE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694C9-1CE6-4CB1-916E-B603B2F1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9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02F2-2131-430F-8F82-A3BE2780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E47FB-0A8F-4062-A7D5-539C199B8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68B13-9AA4-4811-AE10-1B101E69B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508B2-8C52-4969-B09A-CB0CAFA75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EE5F9-39A7-41DB-933E-525E9587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1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2BF0-B215-4502-ABB9-DCD67465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7ECFA-B548-4B7C-BC6D-59C9D70C4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71BD7-8124-4D55-A4D5-FBF23CB03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25E9C-23A2-488F-B37D-156B5FB2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1B32F-A8E8-4C2C-8D90-E258AB34C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51843-23DC-4D80-82A9-46F262CB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8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B7DA-EC0D-40C0-8C80-15DAC535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10C90-74D8-4BF3-8010-9426C0E9C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F5D67-437D-4168-8343-3D6273595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73733-5488-49F8-8DB3-9113049DE1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9955B4-82C3-4E1F-B89F-59470DD567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C6A523-C785-443A-AE73-3C36A174A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F84A1-4FC6-4DC3-8190-53062A9F4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738E64-C986-43B2-BCD7-9A6AECB1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1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AA59-6A28-47C7-9DB2-047F73F7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70F9A1-4585-4B82-BDF2-082585745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4E112-CB28-44AD-BAAC-DA2A908A6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21ED0-CB4D-4759-8181-61DC4E16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72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2FB99-ACBF-4BA2-8496-BB5599335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4EFD18-4306-401E-9660-A305C7BAA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D62DD-DC07-48BF-B3DA-949B5CDB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8FCB7-6B47-484B-B3B3-33BA70A16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9B8F1-34E1-49CF-AEFD-02CC10AB1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50ADA-FFD3-4663-98CB-4C405DB89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41911-5C58-4795-925E-54E6B3D94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B88FB-E708-4ECC-9393-8D99890C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950E7-CFE7-4D78-B635-EBB17C9E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3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44E0-1E23-4469-8826-49EBE2A2A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10B09C-FB7C-4247-925E-3377CCC597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2C713-E71A-4450-8656-95EC3AC8F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02AFA-975F-4482-AD18-2BDDAD851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EEAD7-FE98-4725-BE7E-EBFE90FC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5090B-461A-4FE7-8929-76403B75F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2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48000">
              <a:schemeClr val="tx1">
                <a:lumMod val="85000"/>
                <a:lumOff val="1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68AF43-212E-42F2-8B7A-309EF07C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89B29-8764-4446-9727-17629AE82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CAA86-320B-42FC-80D5-141F5180A7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08B8C-7AA9-4056-BF70-AF0330CB5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A96FC-87A5-4800-B168-3D82A2F48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4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6F5B132-431F-4FA0-921C-EF1E2833DF06}"/>
              </a:ext>
            </a:extLst>
          </p:cNvPr>
          <p:cNvSpPr txBox="1">
            <a:spLocks/>
          </p:cNvSpPr>
          <p:nvPr/>
        </p:nvSpPr>
        <p:spPr>
          <a:xfrm>
            <a:off x="1160912" y="355149"/>
            <a:ext cx="9833083" cy="504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Adventures in Fine Tuning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E6C679-B677-4FEA-AB6F-E1F57ACC22DE}"/>
              </a:ext>
            </a:extLst>
          </p:cNvPr>
          <p:cNvSpPr txBox="1">
            <a:spLocks/>
          </p:cNvSpPr>
          <p:nvPr/>
        </p:nvSpPr>
        <p:spPr>
          <a:xfrm>
            <a:off x="163629" y="70710"/>
            <a:ext cx="1761423" cy="742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 560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BFBB7F5-9FF8-466D-91ED-0E467DB451E9}"/>
              </a:ext>
            </a:extLst>
          </p:cNvPr>
          <p:cNvSpPr txBox="1">
            <a:spLocks/>
          </p:cNvSpPr>
          <p:nvPr/>
        </p:nvSpPr>
        <p:spPr>
          <a:xfrm>
            <a:off x="3651084" y="4227219"/>
            <a:ext cx="4852737" cy="742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 Shoenbill</a:t>
            </a:r>
          </a:p>
        </p:txBody>
      </p:sp>
    </p:spTree>
    <p:extLst>
      <p:ext uri="{BB962C8B-B14F-4D97-AF65-F5344CB8AC3E}">
        <p14:creationId xmlns:p14="http://schemas.microsoft.com/office/powerpoint/2010/main" val="333323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6F5B132-431F-4FA0-921C-EF1E2833DF06}"/>
              </a:ext>
            </a:extLst>
          </p:cNvPr>
          <p:cNvSpPr txBox="1">
            <a:spLocks/>
          </p:cNvSpPr>
          <p:nvPr/>
        </p:nvSpPr>
        <p:spPr>
          <a:xfrm>
            <a:off x="247557" y="187479"/>
            <a:ext cx="97049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a Custom Fine-Tuned Chatbot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D14656-C925-4406-958D-43F4619292E6}"/>
              </a:ext>
            </a:extLst>
          </p:cNvPr>
          <p:cNvGrpSpPr/>
          <p:nvPr/>
        </p:nvGrpSpPr>
        <p:grpSpPr>
          <a:xfrm>
            <a:off x="0" y="5521836"/>
            <a:ext cx="12192000" cy="1730800"/>
            <a:chOff x="1796161" y="5192912"/>
            <a:chExt cx="8954750" cy="119079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2C742DF-E703-4D08-8FB8-5A34C86A0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161" y="5192912"/>
              <a:ext cx="8954750" cy="119079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CAD60C-DE05-4E0F-A4B5-D7AE5AE19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96" r="30705"/>
            <a:stretch/>
          </p:blipFill>
          <p:spPr>
            <a:xfrm>
              <a:off x="8538124" y="5192912"/>
              <a:ext cx="60949" cy="1190791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370C534-1F63-4F7F-8D88-266A1033A7C6}"/>
              </a:ext>
            </a:extLst>
          </p:cNvPr>
          <p:cNvSpPr txBox="1"/>
          <p:nvPr/>
        </p:nvSpPr>
        <p:spPr>
          <a:xfrm>
            <a:off x="377201" y="1908139"/>
            <a:ext cx="9575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Distinct dryness in some chatbots today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Creating a coherent &amp; colorful chatbot in retaliation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Vehicle to explore fine-tuning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10F374A-31B0-4AD0-B170-4E9149B3B720}"/>
              </a:ext>
            </a:extLst>
          </p:cNvPr>
          <p:cNvSpPr txBox="1">
            <a:spLocks/>
          </p:cNvSpPr>
          <p:nvPr/>
        </p:nvSpPr>
        <p:spPr>
          <a:xfrm>
            <a:off x="312378" y="913088"/>
            <a:ext cx="97049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C83D691-1F82-47A4-8E88-BD7D8D47E432}"/>
              </a:ext>
            </a:extLst>
          </p:cNvPr>
          <p:cNvSpPr txBox="1">
            <a:spLocks/>
          </p:cNvSpPr>
          <p:nvPr/>
        </p:nvSpPr>
        <p:spPr>
          <a:xfrm>
            <a:off x="312375" y="2804922"/>
            <a:ext cx="97049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81D8DD-E95C-4BA8-AACB-91D267B8C1F6}"/>
              </a:ext>
            </a:extLst>
          </p:cNvPr>
          <p:cNvSpPr txBox="1"/>
          <p:nvPr/>
        </p:nvSpPr>
        <p:spPr>
          <a:xfrm>
            <a:off x="377198" y="3817416"/>
            <a:ext cx="9575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Fine-Tuning </a:t>
            </a:r>
            <a:r>
              <a:rPr lang="en-US" sz="2400" dirty="0" err="1">
                <a:solidFill>
                  <a:schemeClr val="bg1"/>
                </a:solidFill>
              </a:rPr>
              <a:t>DialoGPT</a:t>
            </a:r>
            <a:r>
              <a:rPr lang="en-US" sz="2400" dirty="0">
                <a:solidFill>
                  <a:schemeClr val="bg1"/>
                </a:solidFill>
              </a:rPr>
              <a:t> on general dialogue dataset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Fine-Tuning again with dataset created specifically for tone and character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Evaluating results </a:t>
            </a:r>
          </a:p>
        </p:txBody>
      </p:sp>
      <p:pic>
        <p:nvPicPr>
          <p:cNvPr id="1026" name="Picture 2" descr="This guy gets it. [EarthBound] : r/gaming">
            <a:extLst>
              <a:ext uri="{FF2B5EF4-FFF2-40B4-BE49-F238E27FC236}">
                <a16:creationId xmlns:a16="http://schemas.microsoft.com/office/drawing/2014/main" id="{25A87AD9-562A-4973-80AA-8775AF9E9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1" b="43607"/>
          <a:stretch/>
        </p:blipFill>
        <p:spPr bwMode="auto">
          <a:xfrm>
            <a:off x="8196597" y="1587192"/>
            <a:ext cx="3641485" cy="19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30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BB5F-1224-4772-B113-08694EE5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182" y="3236797"/>
            <a:ext cx="4261864" cy="1325563"/>
          </a:xfrm>
        </p:spPr>
        <p:txBody>
          <a:bodyPr>
            <a:norm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early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1005D-A2B7-4B92-8134-CB033D0E4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34370" r="73614" b="21193"/>
          <a:stretch/>
        </p:blipFill>
        <p:spPr>
          <a:xfrm rot="5646627">
            <a:off x="9660616" y="-917906"/>
            <a:ext cx="449119" cy="41982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B3BDA-A4B9-407D-8A69-39C3470E02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7" t="29727" r="86550" b="11326"/>
          <a:stretch/>
        </p:blipFill>
        <p:spPr>
          <a:xfrm rot="5566439">
            <a:off x="8900741" y="-584795"/>
            <a:ext cx="602010" cy="5418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518918-1CD1-4B14-A35D-B941C0F313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4" t="43025" r="41816" b="8272"/>
          <a:stretch/>
        </p:blipFill>
        <p:spPr>
          <a:xfrm rot="5400000">
            <a:off x="9065969" y="-147376"/>
            <a:ext cx="357434" cy="5287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671E0B-763D-4263-9672-947DF20D1E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7" t="52901" r="84900" b="19029"/>
          <a:stretch/>
        </p:blipFill>
        <p:spPr>
          <a:xfrm rot="5719650">
            <a:off x="8997526" y="1890543"/>
            <a:ext cx="624813" cy="2677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9E5490-2D3E-4753-853E-6F827FE96A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6" t="61473" r="36679" b="20000"/>
          <a:stretch/>
        </p:blipFill>
        <p:spPr>
          <a:xfrm rot="5400000">
            <a:off x="10215520" y="37565"/>
            <a:ext cx="449120" cy="2964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54A18-71ED-4CF8-9B5C-98684E630C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4" t="62535" r="40490" b="11356"/>
          <a:stretch/>
        </p:blipFill>
        <p:spPr>
          <a:xfrm rot="5400000">
            <a:off x="9142929" y="2242384"/>
            <a:ext cx="331491" cy="256943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26F5B132-431F-4FA0-921C-EF1E2833DF06}"/>
              </a:ext>
            </a:extLst>
          </p:cNvPr>
          <p:cNvSpPr txBox="1">
            <a:spLocks/>
          </p:cNvSpPr>
          <p:nvPr/>
        </p:nvSpPr>
        <p:spPr>
          <a:xfrm>
            <a:off x="591077" y="149112"/>
            <a:ext cx="42618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E0AE44-8981-418B-BCD6-82DF2442F9C3}"/>
              </a:ext>
            </a:extLst>
          </p:cNvPr>
          <p:cNvSpPr txBox="1"/>
          <p:nvPr/>
        </p:nvSpPr>
        <p:spPr>
          <a:xfrm>
            <a:off x="503150" y="1353552"/>
            <a:ext cx="609760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Interaction with </a:t>
            </a:r>
            <a:r>
              <a:rPr lang="en-US" b="1" dirty="0" err="1">
                <a:solidFill>
                  <a:schemeClr val="bg1"/>
                </a:solidFill>
              </a:rPr>
              <a:t>DialoGPT</a:t>
            </a:r>
            <a:r>
              <a:rPr lang="en-US" b="1" dirty="0">
                <a:solidFill>
                  <a:schemeClr val="bg1"/>
                </a:solidFill>
              </a:rPr>
              <a:t> fine-tuned on dialogue dataset: </a:t>
            </a:r>
          </a:p>
          <a:p>
            <a:r>
              <a:rPr lang="en-US" b="1" dirty="0">
                <a:solidFill>
                  <a:schemeClr val="bg1"/>
                </a:solidFill>
              </a:rPr>
              <a:t>&gt;&gt; User: can money buy happiness?</a:t>
            </a:r>
          </a:p>
          <a:p>
            <a:r>
              <a:rPr lang="en-US" b="1" dirty="0">
                <a:solidFill>
                  <a:schemeClr val="bg1"/>
                </a:solidFill>
              </a:rPr>
              <a:t>Bot: No.</a:t>
            </a:r>
          </a:p>
          <a:p>
            <a:r>
              <a:rPr lang="en-US" b="1" dirty="0">
                <a:solidFill>
                  <a:schemeClr val="bg1"/>
                </a:solidFill>
              </a:rPr>
              <a:t>&gt;&gt; User: can </a:t>
            </a:r>
            <a:r>
              <a:rPr lang="en-US" b="1" dirty="0" err="1">
                <a:solidFill>
                  <a:schemeClr val="bg1"/>
                </a:solidFill>
              </a:rPr>
              <a:t>i</a:t>
            </a:r>
            <a:r>
              <a:rPr lang="en-US" b="1" dirty="0">
                <a:solidFill>
                  <a:schemeClr val="bg1"/>
                </a:solidFill>
              </a:rPr>
              <a:t> buy happiness?</a:t>
            </a:r>
          </a:p>
          <a:p>
            <a:r>
              <a:rPr lang="en-US" b="1" dirty="0">
                <a:solidFill>
                  <a:schemeClr val="bg1"/>
                </a:solidFill>
              </a:rPr>
              <a:t>Bot: No. you can't.</a:t>
            </a:r>
          </a:p>
          <a:p>
            <a:r>
              <a:rPr lang="en-US" b="1" dirty="0">
                <a:solidFill>
                  <a:schemeClr val="bg1"/>
                </a:solidFill>
              </a:rPr>
              <a:t>&gt;&gt; User: why can't </a:t>
            </a:r>
            <a:r>
              <a:rPr lang="en-US" b="1" dirty="0" err="1">
                <a:solidFill>
                  <a:schemeClr val="bg1"/>
                </a:solidFill>
              </a:rPr>
              <a:t>i</a:t>
            </a:r>
            <a:r>
              <a:rPr lang="en-US" b="1" dirty="0">
                <a:solidFill>
                  <a:schemeClr val="bg1"/>
                </a:solidFill>
              </a:rPr>
              <a:t> buy happiness?</a:t>
            </a:r>
          </a:p>
          <a:p>
            <a:r>
              <a:rPr lang="en-US" b="1" dirty="0">
                <a:solidFill>
                  <a:schemeClr val="bg1"/>
                </a:solidFill>
              </a:rPr>
              <a:t>Bot: That's a lot of money.</a:t>
            </a:r>
          </a:p>
          <a:p>
            <a:r>
              <a:rPr lang="en-US" b="1" dirty="0">
                <a:solidFill>
                  <a:schemeClr val="bg1"/>
                </a:solidFill>
              </a:rPr>
              <a:t>&gt;&gt; User: do you believe in god?</a:t>
            </a:r>
          </a:p>
          <a:p>
            <a:r>
              <a:rPr lang="en-US" b="1" dirty="0">
                <a:solidFill>
                  <a:schemeClr val="bg1"/>
                </a:solidFill>
              </a:rPr>
              <a:t>Bot: </a:t>
            </a:r>
            <a:r>
              <a:rPr lang="en-US" b="1" dirty="0" err="1">
                <a:solidFill>
                  <a:schemeClr val="bg1"/>
                </a:solidFill>
              </a:rPr>
              <a:t>i</a:t>
            </a:r>
            <a:r>
              <a:rPr lang="en-US" b="1" dirty="0">
                <a:solidFill>
                  <a:schemeClr val="bg1"/>
                </a:solidFill>
              </a:rPr>
              <a:t> don't believe in god.</a:t>
            </a:r>
          </a:p>
          <a:p>
            <a:r>
              <a:rPr lang="en-US" b="1" dirty="0">
                <a:solidFill>
                  <a:schemeClr val="bg1"/>
                </a:solidFill>
              </a:rPr>
              <a:t>&gt;&gt; User: have you ever played rugby?</a:t>
            </a:r>
          </a:p>
          <a:p>
            <a:r>
              <a:rPr lang="en-US" b="1" dirty="0">
                <a:solidFill>
                  <a:schemeClr val="bg1"/>
                </a:solidFill>
              </a:rPr>
              <a:t>Bot: </a:t>
            </a:r>
            <a:r>
              <a:rPr lang="en-US" b="1" dirty="0" err="1">
                <a:solidFill>
                  <a:schemeClr val="bg1"/>
                </a:solidFill>
              </a:rPr>
              <a:t>i</a:t>
            </a:r>
            <a:r>
              <a:rPr lang="en-US" b="1" dirty="0">
                <a:solidFill>
                  <a:schemeClr val="bg1"/>
                </a:solidFill>
              </a:rPr>
              <a:t> like to think </a:t>
            </a:r>
            <a:r>
              <a:rPr lang="en-US" b="1" dirty="0" err="1">
                <a:solidFill>
                  <a:schemeClr val="bg1"/>
                </a:solidFill>
              </a:rPr>
              <a:t>i'm</a:t>
            </a:r>
            <a:r>
              <a:rPr lang="en-US" b="1" dirty="0">
                <a:solidFill>
                  <a:schemeClr val="bg1"/>
                </a:solidFill>
              </a:rPr>
              <a:t> a good enough at it to be a doctor</a:t>
            </a:r>
            <a:r>
              <a:rPr lang="en-US" dirty="0"/>
              <a:t>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97496B4-E1F5-439E-B5EE-EB367F3DEACE}"/>
              </a:ext>
            </a:extLst>
          </p:cNvPr>
          <p:cNvSpPr txBox="1">
            <a:spLocks/>
          </p:cNvSpPr>
          <p:nvPr/>
        </p:nvSpPr>
        <p:spPr>
          <a:xfrm>
            <a:off x="3599576" y="4936154"/>
            <a:ext cx="1405547" cy="1002833"/>
          </a:xfrm>
          <a:prstGeom prst="rect">
            <a:avLst/>
          </a:prstGeom>
          <a:ln w="5715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Cleaned Dataset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5E150A46-DB5E-4BFD-864F-48612789EC39}"/>
              </a:ext>
            </a:extLst>
          </p:cNvPr>
          <p:cNvSpPr txBox="1">
            <a:spLocks/>
          </p:cNvSpPr>
          <p:nvPr/>
        </p:nvSpPr>
        <p:spPr>
          <a:xfrm>
            <a:off x="602362" y="4936154"/>
            <a:ext cx="1405547" cy="1002833"/>
          </a:xfrm>
          <a:prstGeom prst="rect">
            <a:avLst/>
          </a:prstGeom>
          <a:ln w="5715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Dataset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366334-0740-4064-B597-7407FDAB326C}"/>
              </a:ext>
            </a:extLst>
          </p:cNvPr>
          <p:cNvCxnSpPr>
            <a:cxnSpLocks/>
          </p:cNvCxnSpPr>
          <p:nvPr/>
        </p:nvCxnSpPr>
        <p:spPr>
          <a:xfrm>
            <a:off x="2194561" y="5538404"/>
            <a:ext cx="121492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BFB583-5EDA-411E-97B8-5A76E0703603}"/>
              </a:ext>
            </a:extLst>
          </p:cNvPr>
          <p:cNvCxnSpPr>
            <a:cxnSpLocks/>
          </p:cNvCxnSpPr>
          <p:nvPr/>
        </p:nvCxnSpPr>
        <p:spPr>
          <a:xfrm>
            <a:off x="5229491" y="5538404"/>
            <a:ext cx="121492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E94FA56-5479-4700-AC05-739E053F5B9B}"/>
              </a:ext>
            </a:extLst>
          </p:cNvPr>
          <p:cNvCxnSpPr>
            <a:cxnSpLocks/>
          </p:cNvCxnSpPr>
          <p:nvPr/>
        </p:nvCxnSpPr>
        <p:spPr>
          <a:xfrm>
            <a:off x="8609692" y="5538404"/>
            <a:ext cx="121492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DA77B63A-DF19-4E36-B21B-A8A1409E3700}"/>
              </a:ext>
            </a:extLst>
          </p:cNvPr>
          <p:cNvSpPr txBox="1">
            <a:spLocks/>
          </p:cNvSpPr>
          <p:nvPr/>
        </p:nvSpPr>
        <p:spPr>
          <a:xfrm>
            <a:off x="9915197" y="5154585"/>
            <a:ext cx="1802600" cy="689929"/>
          </a:xfrm>
          <a:prstGeom prst="rect">
            <a:avLst/>
          </a:prstGeom>
          <a:ln w="5715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838DCC7-4DF3-4EB4-B0D2-8223334096FF}"/>
              </a:ext>
            </a:extLst>
          </p:cNvPr>
          <p:cNvSpPr txBox="1">
            <a:spLocks/>
          </p:cNvSpPr>
          <p:nvPr/>
        </p:nvSpPr>
        <p:spPr>
          <a:xfrm>
            <a:off x="6569633" y="5117713"/>
            <a:ext cx="1906273" cy="689929"/>
          </a:xfrm>
          <a:prstGeom prst="rect">
            <a:avLst/>
          </a:prstGeom>
          <a:ln w="5715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Fine-Tuning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8AEDC1-9029-44A1-A33F-1B4B6CCC45EB}"/>
              </a:ext>
            </a:extLst>
          </p:cNvPr>
          <p:cNvSpPr txBox="1"/>
          <p:nvPr/>
        </p:nvSpPr>
        <p:spPr>
          <a:xfrm>
            <a:off x="9720857" y="5917154"/>
            <a:ext cx="2191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adjust </a:t>
            </a:r>
            <a:r>
              <a:rPr lang="en-US" b="1" i="1" dirty="0" err="1">
                <a:solidFill>
                  <a:schemeClr val="bg1"/>
                </a:solidFill>
              </a:rPr>
              <a:t>top_p</a:t>
            </a:r>
            <a:r>
              <a:rPr lang="en-US" b="1" i="1" dirty="0">
                <a:solidFill>
                  <a:schemeClr val="bg1"/>
                </a:solidFill>
              </a:rPr>
              <a:t>, </a:t>
            </a:r>
            <a:r>
              <a:rPr lang="en-US" b="1" i="1" dirty="0" err="1">
                <a:solidFill>
                  <a:schemeClr val="bg1"/>
                </a:solidFill>
              </a:rPr>
              <a:t>min_p</a:t>
            </a:r>
            <a:r>
              <a:rPr lang="en-US" b="1" i="1" dirty="0">
                <a:solidFill>
                  <a:schemeClr val="bg1"/>
                </a:solidFill>
              </a:rPr>
              <a:t>, temperature, </a:t>
            </a:r>
            <a:r>
              <a:rPr lang="en-US" b="1" i="1" dirty="0" err="1">
                <a:solidFill>
                  <a:schemeClr val="bg1"/>
                </a:solidFill>
              </a:rPr>
              <a:t>etc</a:t>
            </a:r>
            <a:endParaRPr lang="en-US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40151F-07A4-48CD-8FFB-FF9494A4983C}"/>
              </a:ext>
            </a:extLst>
          </p:cNvPr>
          <p:cNvSpPr txBox="1"/>
          <p:nvPr/>
        </p:nvSpPr>
        <p:spPr>
          <a:xfrm>
            <a:off x="6531102" y="5930592"/>
            <a:ext cx="2191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while tracking loss and learning rates </a:t>
            </a:r>
            <a:endParaRPr lang="en-US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10F102-6070-4781-A79D-01C05F480B7C}"/>
              </a:ext>
            </a:extLst>
          </p:cNvPr>
          <p:cNvSpPr txBox="1"/>
          <p:nvPr/>
        </p:nvSpPr>
        <p:spPr>
          <a:xfrm>
            <a:off x="3341347" y="5950022"/>
            <a:ext cx="2191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converting data to </a:t>
            </a:r>
            <a:r>
              <a:rPr lang="en-US" b="1" i="1" dirty="0" err="1">
                <a:solidFill>
                  <a:schemeClr val="bg1"/>
                </a:solidFill>
              </a:rPr>
              <a:t>jsonl</a:t>
            </a:r>
            <a:r>
              <a:rPr lang="en-US" b="1" i="1" dirty="0">
                <a:solidFill>
                  <a:schemeClr val="bg1"/>
                </a:solidFill>
              </a:rPr>
              <a:t> &amp; reformatting</a:t>
            </a:r>
            <a:endParaRPr lang="en-US" i="1" dirty="0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70D02E0-D634-4EDE-84E6-6DDCF0FCFEB3}"/>
              </a:ext>
            </a:extLst>
          </p:cNvPr>
          <p:cNvSpPr txBox="1">
            <a:spLocks/>
          </p:cNvSpPr>
          <p:nvPr/>
        </p:nvSpPr>
        <p:spPr>
          <a:xfrm>
            <a:off x="5136798" y="2990900"/>
            <a:ext cx="2173009" cy="1002833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Still needs some work, clearly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B49FF-0F8E-4555-9430-3DA02DA7FEC6}"/>
              </a:ext>
            </a:extLst>
          </p:cNvPr>
          <p:cNvCxnSpPr>
            <a:cxnSpLocks/>
          </p:cNvCxnSpPr>
          <p:nvPr/>
        </p:nvCxnSpPr>
        <p:spPr>
          <a:xfrm flipH="1">
            <a:off x="5796691" y="3602070"/>
            <a:ext cx="562259" cy="52218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336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6F5B132-431F-4FA0-921C-EF1E2833DF06}"/>
              </a:ext>
            </a:extLst>
          </p:cNvPr>
          <p:cNvSpPr txBox="1">
            <a:spLocks/>
          </p:cNvSpPr>
          <p:nvPr/>
        </p:nvSpPr>
        <p:spPr>
          <a:xfrm>
            <a:off x="591076" y="149112"/>
            <a:ext cx="49530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Looking Forward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7539D87-86E7-4DD2-8657-C4FD0D875156}"/>
              </a:ext>
            </a:extLst>
          </p:cNvPr>
          <p:cNvSpPr txBox="1">
            <a:spLocks/>
          </p:cNvSpPr>
          <p:nvPr/>
        </p:nvSpPr>
        <p:spPr>
          <a:xfrm>
            <a:off x="8521191" y="4599605"/>
            <a:ext cx="42618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7578F3-EE56-48C9-B0A4-00BFFEA6868C}"/>
              </a:ext>
            </a:extLst>
          </p:cNvPr>
          <p:cNvSpPr txBox="1"/>
          <p:nvPr/>
        </p:nvSpPr>
        <p:spPr>
          <a:xfrm>
            <a:off x="591076" y="3421022"/>
            <a:ext cx="106455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second round of fine-tuning with high-quality handwritten data to introduce character and humor to responses while maintaining coherence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Proper evaluation with human judgments / Perplexity (relevance, style fidelity)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Explore larger architectures (GPT‑Neo‑125M vs </a:t>
            </a:r>
            <a:r>
              <a:rPr lang="en-US" sz="2400" dirty="0" err="1">
                <a:solidFill>
                  <a:schemeClr val="bg1"/>
                </a:solidFill>
              </a:rPr>
              <a:t>DialoGPT</a:t>
            </a:r>
            <a:r>
              <a:rPr lang="en-US" sz="2400" dirty="0">
                <a:solidFill>
                  <a:schemeClr val="bg1"/>
                </a:solidFill>
              </a:rPr>
              <a:t>‑small)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Trying new/restructured datasets, more epochs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Experimenting with system prompts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6D95162-6848-4B8A-A7FB-43FA6E8DB806}"/>
              </a:ext>
            </a:extLst>
          </p:cNvPr>
          <p:cNvSpPr txBox="1">
            <a:spLocks/>
          </p:cNvSpPr>
          <p:nvPr/>
        </p:nvSpPr>
        <p:spPr>
          <a:xfrm>
            <a:off x="591076" y="2499801"/>
            <a:ext cx="49530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196F1E-951A-484D-95A0-FA8D727DD33F}"/>
              </a:ext>
            </a:extLst>
          </p:cNvPr>
          <p:cNvSpPr txBox="1"/>
          <p:nvPr/>
        </p:nvSpPr>
        <p:spPr>
          <a:xfrm>
            <a:off x="591074" y="1174238"/>
            <a:ext cx="1064550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DialoGPT</a:t>
            </a:r>
            <a:r>
              <a:rPr lang="en-US" sz="2400" dirty="0">
                <a:solidFill>
                  <a:schemeClr val="bg1"/>
                </a:solidFill>
              </a:rPr>
              <a:t> responses fine-tuned to dialogue aren’t quite perfect, but are largely coherent at this point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Continuing to modify generation settings and dialogue dataset for fully consistent results and little hallucination</a:t>
            </a:r>
          </a:p>
        </p:txBody>
      </p:sp>
    </p:spTree>
    <p:extLst>
      <p:ext uri="{BB962C8B-B14F-4D97-AF65-F5344CB8AC3E}">
        <p14:creationId xmlns:p14="http://schemas.microsoft.com/office/powerpoint/2010/main" val="2538358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6A20B10FD80B47B4EA2D636ABE5ACA" ma:contentTypeVersion="13" ma:contentTypeDescription="Create a new document." ma:contentTypeScope="" ma:versionID="62d5cbc9847fb267f943a874d0def1da">
  <xsd:schema xmlns:xsd="http://www.w3.org/2001/XMLSchema" xmlns:xs="http://www.w3.org/2001/XMLSchema" xmlns:p="http://schemas.microsoft.com/office/2006/metadata/properties" xmlns:ns3="b330174f-fe91-4050-b2da-7e9ef04d327b" xmlns:ns4="dbf598c9-c346-4742-ba26-efb0debc24c2" targetNamespace="http://schemas.microsoft.com/office/2006/metadata/properties" ma:root="true" ma:fieldsID="5df63ec4ef63a87ef4689d097d716209" ns3:_="" ns4:_="">
    <xsd:import namespace="b330174f-fe91-4050-b2da-7e9ef04d327b"/>
    <xsd:import namespace="dbf598c9-c346-4742-ba26-efb0debc24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30174f-fe91-4050-b2da-7e9ef04d32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f598c9-c346-4742-ba26-efb0debc24c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30174f-fe91-4050-b2da-7e9ef04d327b" xsi:nil="true"/>
  </documentManagement>
</p:properties>
</file>

<file path=customXml/itemProps1.xml><?xml version="1.0" encoding="utf-8"?>
<ds:datastoreItem xmlns:ds="http://schemas.openxmlformats.org/officeDocument/2006/customXml" ds:itemID="{C8D3ACB4-34D7-43E6-A048-45608D0C8B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30174f-fe91-4050-b2da-7e9ef04d327b"/>
    <ds:schemaRef ds:uri="dbf598c9-c346-4742-ba26-efb0debc24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FD0C31-2915-4C1C-8E23-D9A2076461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DF56CF-6099-4CAF-A9F7-4F5BAE2B675C}">
  <ds:schemaRefs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dbf598c9-c346-4742-ba26-efb0debc24c2"/>
    <ds:schemaRef ds:uri="http://schemas.openxmlformats.org/package/2006/metadata/core-properties"/>
    <ds:schemaRef ds:uri="b330174f-fe91-4050-b2da-7e9ef04d327b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2626</TotalTime>
  <Words>280</Words>
  <Application>Microsoft Office PowerPoint</Application>
  <PresentationFormat>Widescreen</PresentationFormat>
  <Paragraphs>42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Some early highlights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Shoenbill, Bennett John</dc:creator>
  <cp:lastModifiedBy>Shoenbill, Bennett John</cp:lastModifiedBy>
  <cp:revision>26</cp:revision>
  <dcterms:created xsi:type="dcterms:W3CDTF">2025-04-21T01:15:09Z</dcterms:created>
  <dcterms:modified xsi:type="dcterms:W3CDTF">2025-04-22T21:01:43Z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0x010100536A20B10FD80B47B4EA2D636ABE5ACA</vt:lpwstr>
  </property>
</Properties>
</file>